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0\distr\&#1057;&#1077;&#1090;&#1100;\&#1060;&#1040;&#1049;&#1051;&#1054;&#1054;&#1041;&#1052;&#1045;&#1053;&#1053;&#1048;&#1050;\509%20(&#1069;&#1082;&#1086;&#1085;&#1086;&#1084;&#1080;&#1095;&#1077;&#1089;&#1082;&#1080;&#1081;%20&#1084;&#1086;&#1085;&#1080;&#1090;&#1086;&#1088;&#1080;&#1085;&#1075;,%20&#1080;&#1085;&#1074;&#1077;&#1089;&#1090;&#1080;&#1094;&#1080;&#1080;%20&#1080;%20&#1087;&#1088;&#1086;&#1084;&#1099;&#1096;&#1083;&#1077;&#1085;&#1085;&#1086;&#1089;&#1090;&#1100;)\&#1044;&#1054;&#1050;&#1051;&#1040;&#1044;%20&#1043;&#1051;&#1040;&#1042;&#1067;%20&#1079;&#1072;%202016\&#1043;&#1056;&#1040;&#1060;&#1048;&#1050;&#1048;\&#1075;&#1088;&#1072;&#1092;&#1080;&#1082;&#1080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0\distr\&#1057;&#1077;&#1090;&#1100;\&#1060;&#1040;&#1049;&#1051;&#1054;&#1054;&#1041;&#1052;&#1045;&#1053;&#1053;&#1048;&#1050;\509%20(&#1069;&#1082;&#1086;&#1085;&#1086;&#1084;&#1080;&#1095;&#1077;&#1089;&#1082;&#1080;&#1081;%20&#1084;&#1086;&#1085;&#1080;&#1090;&#1086;&#1088;&#1080;&#1085;&#1075;,%20&#1080;&#1085;&#1074;&#1077;&#1089;&#1090;&#1080;&#1094;&#1080;&#1080;%20&#1080;%20&#1087;&#1088;&#1086;&#1084;&#1099;&#1096;&#1083;&#1077;&#1085;&#1085;&#1086;&#1089;&#1090;&#1100;)\&#1044;&#1054;&#1050;&#1051;&#1040;&#1044;%20&#1043;&#1051;&#1040;&#1042;&#1067;%20&#1079;&#1072;%202016\&#1043;&#1056;&#1040;&#1060;&#1048;&#1050;&#1048;\&#1075;&#1088;&#1072;&#1092;&#1080;&#1082;&#1080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0\distr\&#1057;&#1077;&#1090;&#1100;\&#1060;&#1040;&#1049;&#1051;&#1054;&#1054;&#1041;&#1052;&#1045;&#1053;&#1053;&#1048;&#1050;\509%20(&#1069;&#1082;&#1086;&#1085;&#1086;&#1084;&#1080;&#1095;&#1077;&#1089;&#1082;&#1080;&#1081;%20&#1084;&#1086;&#1085;&#1080;&#1090;&#1086;&#1088;&#1080;&#1085;&#1075;,%20&#1080;&#1085;&#1074;&#1077;&#1089;&#1090;&#1080;&#1094;&#1080;&#1080;%20&#1080;%20&#1087;&#1088;&#1086;&#1084;&#1099;&#1096;&#1083;&#1077;&#1085;&#1085;&#1086;&#1089;&#1090;&#1100;)\&#1044;&#1054;&#1050;&#1051;&#1040;&#1044;%20&#1043;&#1051;&#1040;&#1042;&#1067;%20&#1079;&#1072;%202016\&#1043;&#1056;&#1040;&#1060;&#1048;&#1050;&#1048;\&#1075;&#1088;&#1072;&#1092;&#1080;&#1082;&#1080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0\distr\&#1057;&#1077;&#1090;&#1100;\&#1060;&#1040;&#1049;&#1051;&#1054;&#1054;&#1041;&#1052;&#1045;&#1053;&#1053;&#1048;&#1050;\413%20(&#1055;&#1088;&#1086;&#1075;&#1088;&#1072;&#1084;&#1084;&#1080;&#1089;&#1090;)\&#1053;&#1040;%20&#1057;&#1040;&#1049;&#1058;\&#1054;&#1090;&#1076;&#1077;&#1083;%20&#1087;&#1086;%20&#1080;&#1085;&#1074;&#1077;&#1089;&#1090;&#1080;&#1094;&#1080;&#1103;&#1084;%20&#1080;%20&#1088;&#1072;&#1079;&#1074;&#1080;&#1090;&#1080;&#1102;%20&#1087;&#1088;&#1086;&#1084;&#1099;&#1096;&#1083;&#1077;&#1085;&#1085;&#1086;&#1089;&#1090;&#1080;%20&#1080;%20&#1087;&#1088;&#1077;&#1076;&#1087;&#1088;&#1080;&#1085;&#1080;&#1084;&#1072;&#1090;&#1077;&#1083;&#1100;&#1089;&#1090;&#1074;&#1072;\&#1050;&#1085;&#1080;&#1075;&#1072;1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0\distr\&#1057;&#1077;&#1090;&#1100;\&#1060;&#1040;&#1049;&#1051;&#1054;&#1054;&#1041;&#1052;&#1045;&#1053;&#1053;&#1048;&#1050;\509%20(&#1069;&#1082;&#1086;&#1085;&#1086;&#1084;&#1080;&#1095;&#1077;&#1089;&#1082;&#1080;&#1081;%20&#1084;&#1086;&#1085;&#1080;&#1090;&#1086;&#1088;&#1080;&#1085;&#1075;,%20&#1080;&#1085;&#1074;&#1077;&#1089;&#1090;&#1080;&#1094;&#1080;&#1080;%20&#1080;%20&#1087;&#1088;&#1086;&#1084;&#1099;&#1096;&#1083;&#1077;&#1085;&#1085;&#1086;&#1089;&#1090;&#1100;)\&#1044;&#1054;&#1050;&#1051;&#1040;&#1044;%20&#1043;&#1051;&#1040;&#1042;&#1067;%20&#1079;&#1072;%202016\&#1043;&#1056;&#1040;&#1060;&#1048;&#1050;&#1048;\&#1043;&#1056;&#1040;&#1060;&#1048;&#1050;%20&#1042;&#1042;&#1054;&#1044;&#1040;%20&#1046;&#1048;&#1051;&#1068;&#1071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50\distr\&#1057;&#1077;&#1090;&#1100;\&#1060;&#1040;&#1049;&#1051;&#1054;&#1054;&#1041;&#1052;&#1045;&#1053;&#1053;&#1048;&#1050;\509%20(&#1069;&#1082;&#1086;&#1085;&#1086;&#1084;&#1080;&#1095;&#1077;&#1089;&#1082;&#1080;&#1081;%20&#1084;&#1086;&#1085;&#1080;&#1090;&#1086;&#1088;&#1080;&#1085;&#1075;,%20&#1080;&#1085;&#1074;&#1077;&#1089;&#1090;&#1080;&#1094;&#1080;&#1080;%20&#1080;%20&#1087;&#1088;&#1086;&#1084;&#1099;&#1096;&#1083;&#1077;&#1085;&#1085;&#1086;&#1089;&#1090;&#1100;)\&#1044;&#1054;&#1050;&#1051;&#1040;&#1044;%20&#1043;&#1051;&#1040;&#1042;&#1067;%20&#1079;&#1072;%202016\&#1043;&#1056;&#1040;&#1060;&#1048;&#1050;&#1048;\&#1058;&#1077;&#1084;&#1072;&#1090;&#1080;&#1082;&#1072;%20&#1074;&#1086;&#1087;&#1088;&#1086;&#1089;&#1086;&#1074;%20&#1087;&#1086;%20&#1086;&#1073;&#1088;&#1072;&#1097;&#1077;&#1085;&#1080;&#1103;&#1084;%20%20&#1075;&#1088;&#1072;&#1078;&#1076;&#1072;&#108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968768603380855E-2"/>
          <c:y val="0.21706212942508216"/>
          <c:w val="0.90541564372304839"/>
          <c:h val="0.679318601303870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'[графики.xls]11'!$A$8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3432397962202486E-3"/>
                  <c:y val="-3.91178125198293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725362749314235E-3"/>
                  <c:y val="-1.5701848636572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251066389309989E-2"/>
                  <c:y val="-2.916077033888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5753816763339029E-4"/>
                  <c:y val="-3.3646940182602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7177837274408928E-3"/>
                  <c:y val="-1.920373500476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723986694423511E-3"/>
                  <c:y val="-2.7042415709641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3042990020817637E-3"/>
                  <c:y val="-2.9746657280606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8404983368029384E-3"/>
                  <c:y val="-5.9493314561212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'[графики.xls]11'!$B$7:$D$7</c:f>
              <c:strCache>
                <c:ptCount val="3"/>
                <c:pt idx="0">
                  <c:v>2014г</c:v>
                </c:pt>
                <c:pt idx="1">
                  <c:v>2015г</c:v>
                </c:pt>
                <c:pt idx="2">
                  <c:v> 2016г</c:v>
                </c:pt>
              </c:strCache>
            </c:strRef>
          </c:cat>
          <c:val>
            <c:numRef>
              <c:f>'[графики.xls]11'!$B$8:$D$8</c:f>
              <c:numCache>
                <c:formatCode>General</c:formatCode>
                <c:ptCount val="3"/>
                <c:pt idx="0">
                  <c:v>499</c:v>
                </c:pt>
                <c:pt idx="1">
                  <c:v>497</c:v>
                </c:pt>
                <c:pt idx="2">
                  <c:v>267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479296"/>
        <c:axId val="33485184"/>
        <c:axId val="0"/>
      </c:bar3DChart>
      <c:catAx>
        <c:axId val="3347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485184"/>
        <c:crosses val="autoZero"/>
        <c:auto val="1"/>
        <c:lblAlgn val="ctr"/>
        <c:lblOffset val="100"/>
        <c:noMultiLvlLbl val="0"/>
      </c:catAx>
      <c:valAx>
        <c:axId val="3348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479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Уровень безработицы, %</a:t>
            </a:r>
          </a:p>
        </c:rich>
      </c:tx>
      <c:layout>
        <c:manualLayout>
          <c:xMode val="edge"/>
          <c:yMode val="edge"/>
          <c:x val="0.28122012816504754"/>
          <c:y val="0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702186181487545E-2"/>
          <c:y val="0.10838309597117217"/>
          <c:w val="0.92731901827297836"/>
          <c:h val="0.77334241024580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'[графики.xls]11'!$A$32</c:f>
              <c:strCache>
                <c:ptCount val="1"/>
                <c:pt idx="0">
                  <c:v>Уровень безработицы, %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'[графики.xls]11'!$B$31:$D$31</c:f>
              <c:strCache>
                <c:ptCount val="3"/>
                <c:pt idx="0">
                  <c:v>2014г</c:v>
                </c:pt>
                <c:pt idx="1">
                  <c:v>2015г</c:v>
                </c:pt>
                <c:pt idx="2">
                  <c:v>2016г</c:v>
                </c:pt>
              </c:strCache>
            </c:strRef>
          </c:cat>
          <c:val>
            <c:numRef>
              <c:f>'[графики.xls]11'!$B$32:$D$32</c:f>
              <c:numCache>
                <c:formatCode>General</c:formatCode>
                <c:ptCount val="3"/>
                <c:pt idx="0">
                  <c:v>0.44</c:v>
                </c:pt>
                <c:pt idx="1">
                  <c:v>0.97</c:v>
                </c:pt>
                <c:pt idx="2">
                  <c:v>0.48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50976"/>
        <c:axId val="32352512"/>
        <c:axId val="0"/>
      </c:bar3DChart>
      <c:catAx>
        <c:axId val="32350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352512"/>
        <c:crosses val="autoZero"/>
        <c:auto val="1"/>
        <c:lblAlgn val="ctr"/>
        <c:lblOffset val="100"/>
        <c:noMultiLvlLbl val="0"/>
      </c:catAx>
      <c:valAx>
        <c:axId val="32352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350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062107744473686E-2"/>
          <c:y val="5.8971416968995792E-2"/>
          <c:w val="0.91844253682371546"/>
          <c:h val="0.78341103862022998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0299802630108447E-2"/>
                  <c:y val="-3.0276629290645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48768868265344E-2"/>
                  <c:y val="-2.2120980605717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971820588681988E-2"/>
                  <c:y val="-2.16261944641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05402019649662E-2"/>
                  <c:y val="-2.6717440188027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'[графики.xls]11'!$A$65:$D$65</c:f>
              <c:strCache>
                <c:ptCount val="4"/>
                <c:pt idx="1">
                  <c:v>2014г</c:v>
                </c:pt>
                <c:pt idx="2">
                  <c:v>2015г</c:v>
                </c:pt>
                <c:pt idx="3">
                  <c:v>2016г</c:v>
                </c:pt>
              </c:strCache>
            </c:strRef>
          </c:cat>
          <c:val>
            <c:numRef>
              <c:f>'[графики.xls]11'!$A$66:$D$66</c:f>
              <c:numCache>
                <c:formatCode>General</c:formatCode>
                <c:ptCount val="4"/>
                <c:pt idx="1">
                  <c:v>17.600000000000001</c:v>
                </c:pt>
                <c:pt idx="2">
                  <c:v>19.100000000000001</c:v>
                </c:pt>
                <c:pt idx="3">
                  <c:v>20.399999999999999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65184"/>
        <c:axId val="32383360"/>
        <c:axId val="0"/>
      </c:bar3DChart>
      <c:catAx>
        <c:axId val="32365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32383360"/>
        <c:crosses val="autoZero"/>
        <c:auto val="1"/>
        <c:lblAlgn val="ctr"/>
        <c:lblOffset val="100"/>
        <c:noMultiLvlLbl val="0"/>
      </c:catAx>
      <c:valAx>
        <c:axId val="3238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32365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 baseline="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 зарегистрированных субъектов хозяйствующей деятельности  на территории МО "Мелекесский  район" Ульяновской  области</a:t>
            </a:r>
          </a:p>
        </c:rich>
      </c:tx>
      <c:layout>
        <c:manualLayout>
          <c:xMode val="edge"/>
          <c:yMode val="edge"/>
          <c:x val="0.11371201810909899"/>
          <c:y val="2.6004541523227159E-3"/>
        </c:manualLayout>
      </c:layout>
      <c:overlay val="0"/>
    </c:title>
    <c:autoTitleDeleted val="0"/>
    <c:view3D>
      <c:rotX val="15"/>
      <c:hPercent val="100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583029323272472E-2"/>
          <c:y val="0.27210676515122501"/>
          <c:w val="0.91773836518565055"/>
          <c:h val="0.654069767441860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'[Книга1.xls]Лист1 (2)'!$A$29</c:f>
              <c:strCache>
                <c:ptCount val="1"/>
              </c:strCache>
            </c:strRef>
          </c:tx>
          <c:invertIfNegative val="0"/>
          <c:cat>
            <c:numRef>
              <c:f>'[Книга1.xls]Лист1 (2)'!$B$28:$D$28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'[Книга1.xls]Лист1 (2)'!$B$29:$D$29</c:f>
              <c:numCache>
                <c:formatCode>General</c:formatCode>
                <c:ptCount val="3"/>
                <c:pt idx="0">
                  <c:v>1064</c:v>
                </c:pt>
                <c:pt idx="1">
                  <c:v>1068</c:v>
                </c:pt>
                <c:pt idx="2">
                  <c:v>1125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29568"/>
        <c:axId val="32431104"/>
        <c:axId val="33976768"/>
      </c:bar3DChart>
      <c:catAx>
        <c:axId val="3242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32431104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3243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2429568"/>
        <c:crosses val="autoZero"/>
        <c:crossBetween val="between"/>
      </c:valAx>
      <c:serAx>
        <c:axId val="3397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32431104"/>
        <c:crosses val="autoZero"/>
        <c:tickLblSkip val="1"/>
        <c:tickMarkSkip val="1"/>
      </c:ser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Ввод в действие жилых домов   по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Мелекесский район",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кв. м</a:t>
            </a:r>
          </a:p>
        </c:rich>
      </c:tx>
      <c:layout>
        <c:manualLayout>
          <c:xMode val="edge"/>
          <c:yMode val="edge"/>
          <c:x val="0.26251703027149031"/>
          <c:y val="0"/>
        </c:manualLayout>
      </c:layout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53212216186508E-2"/>
          <c:y val="0.21833281048485481"/>
          <c:w val="0.88619444444444462"/>
          <c:h val="0.697824074074075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'[ГРАФИК ВВОДА ЖИЛЬЯ.xls]на 18.04.2012'!$N$8</c:f>
              <c:strCache>
                <c:ptCount val="1"/>
                <c:pt idx="0">
                  <c:v>ввод в действие жилых домов, тыс. кв. м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278226395897532E-2"/>
                  <c:y val="-2.65607027083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991264128547121E-2"/>
                  <c:y val="-3.541427027780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850623755653864E-2"/>
                  <c:y val="-1.620614951366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9850623755653864E-2"/>
                  <c:y val="-1.1575821081192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4431536930035393E-2"/>
                  <c:y val="-1.6206149513669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 ВВОДА ЖИЛЬЯ.xls]на 18.04.2012'!$O$7:$Q$7</c:f>
              <c:strCache>
                <c:ptCount val="3"/>
                <c:pt idx="0">
                  <c:v>2014г</c:v>
                </c:pt>
                <c:pt idx="1">
                  <c:v>2015г</c:v>
                </c:pt>
                <c:pt idx="2">
                  <c:v>2016г</c:v>
                </c:pt>
              </c:strCache>
            </c:strRef>
          </c:cat>
          <c:val>
            <c:numRef>
              <c:f>'[ГРАФИК ВВОДА ЖИЛЬЯ.xls]на 18.04.2012'!$O$8:$Q$8</c:f>
              <c:numCache>
                <c:formatCode>General</c:formatCode>
                <c:ptCount val="3"/>
                <c:pt idx="0">
                  <c:v>22.2</c:v>
                </c:pt>
                <c:pt idx="1">
                  <c:v>24.7</c:v>
                </c:pt>
                <c:pt idx="2">
                  <c:v>25.3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238848"/>
        <c:axId val="36240384"/>
        <c:axId val="0"/>
      </c:bar3DChart>
      <c:catAx>
        <c:axId val="3623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240384"/>
        <c:crosses val="autoZero"/>
        <c:auto val="1"/>
        <c:lblAlgn val="ctr"/>
        <c:lblOffset val="100"/>
        <c:noMultiLvlLbl val="0"/>
      </c:catAx>
      <c:valAx>
        <c:axId val="36240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6238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'[Тематика вопросов по обращениям  граждан.xlsx]Лист1'!$A$7:$A$11</c:f>
              <c:strCache>
                <c:ptCount val="5"/>
                <c:pt idx="0">
                  <c:v>вопросы хозяйственной деятельности, благоустройства территорий населенных пунктов, строительства и ремонта дорог</c:v>
                </c:pt>
                <c:pt idx="1">
                  <c:v>вопросы жилищно-коммунальной сферы </c:v>
                </c:pt>
                <c:pt idx="2">
                  <c:v>вопросы социальной сферы </c:v>
                </c:pt>
                <c:pt idx="3">
                  <c:v>вопросы гражданского общества, прав собственности, прав и свобод граждан</c:v>
                </c:pt>
                <c:pt idx="4">
                  <c:v>вопросы безопасности и правопорядка</c:v>
                </c:pt>
              </c:strCache>
            </c:strRef>
          </c:cat>
          <c:val>
            <c:numRef>
              <c:f>'[Тематика вопросов по обращениям  граждан.xlsx]Лист1'!$B$7:$B$11</c:f>
              <c:numCache>
                <c:formatCode>General</c:formatCode>
                <c:ptCount val="5"/>
                <c:pt idx="0">
                  <c:v>45.3</c:v>
                </c:pt>
                <c:pt idx="1">
                  <c:v>27.9</c:v>
                </c:pt>
                <c:pt idx="2">
                  <c:v>19.600000000000001</c:v>
                </c:pt>
                <c:pt idx="3">
                  <c:v>6.4</c:v>
                </c:pt>
                <c:pt idx="4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573206609522024"/>
          <c:y val="5.5085862526937007E-2"/>
          <c:w val="0.33678389366993411"/>
          <c:h val="0.889828274946125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9CFAF-01FC-4515-96A9-CBEBD81E30BC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33037-D53A-44D6-BE25-2DC67E4734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6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33037-D53A-44D6-BE25-2DC67E47347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50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792" y="1052736"/>
            <a:ext cx="8316416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ДОКЛАД</a:t>
            </a:r>
            <a:b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ГЛАВЫ АДМИНИСТРАЦИИ </a:t>
            </a:r>
            <a:b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МЕЛЕКЕССКИЙ РАЙОН» </a:t>
            </a: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effectLst/>
                <a:latin typeface="Times New Roman" pitchFamily="18" charset="0"/>
                <a:cs typeface="Times New Roman" pitchFamily="18" charset="0"/>
              </a:rPr>
              <a:t>И.Н</a:t>
            </a: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. МУХУТДИНОВА </a:t>
            </a:r>
            <a:b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effectLst/>
                <a:latin typeface="Times New Roman" pitchFamily="18" charset="0"/>
                <a:cs typeface="Times New Roman" pitchFamily="18" charset="0"/>
              </a:rPr>
              <a:t>ПО ИТОГАМ 2016 ГОДА</a:t>
            </a:r>
          </a:p>
        </p:txBody>
      </p:sp>
      <p:pic>
        <p:nvPicPr>
          <p:cNvPr id="18434" name="Picture 2" descr="D:\Документы\стенд\герб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3373"/>
            <a:ext cx="95222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660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92.168.1.250\distr\Сеть\ФАЙЛООБМЕННИК\515 (Начальник управления экономического и стратегического развития)\Доклад Главы 2017\Фото благоустройства\Детская площадка п.Новосёлк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06" y="909000"/>
            <a:ext cx="3416135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192.168.1.250\distr\Сеть\ФАЙЛООБМЕННИК\515 (Начальник управления экономического и стратегического развития)\Доклад Главы 2017\Фото благоустройства\Памятники р.п.Мулловка совхозная часть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588" y="3861328"/>
            <a:ext cx="361784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192.168.1.250\distr\Сеть\ФАЙЛООБМЕННИК\515 (Начальник управления экономического и стратегического развития)\Доклад Главы 2017\Фото благоустройства\Памятники р.п.Мулловка фабричная часть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61328"/>
            <a:ext cx="341328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39552" y="3419708"/>
            <a:ext cx="3297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Детская площадка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п.Новосёлки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4360" y="6453336"/>
            <a:ext cx="25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р.п.Мулловка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4037" y="6381328"/>
            <a:ext cx="25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р.п.Мулловка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7" name="Picture 2" descr="IMG_3455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2589" y="909000"/>
            <a:ext cx="361784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84723" y="3419708"/>
            <a:ext cx="2987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Детская площадка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Тиинск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53116" y="188640"/>
            <a:ext cx="73766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139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3766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СЕЛЬСКОЕ ХОЗЯЙСТВО МЕЛЕКЕССКОГО РАЙОНА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160729 pole (40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734256"/>
            <a:ext cx="2817709" cy="212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SC0527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6105" y="3734256"/>
            <a:ext cx="2820391" cy="212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65922" y="6023029"/>
            <a:ext cx="171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поля 2016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602302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2016 году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собрано 2221 тонн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зерна при средней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урожайности 32,6 ц/га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Диаграмма 1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6"/>
          <a:stretch>
            <a:fillRect/>
          </a:stretch>
        </p:blipFill>
        <p:spPr bwMode="auto">
          <a:xfrm>
            <a:off x="2504905" y="1556792"/>
            <a:ext cx="4011311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21063" y="1196752"/>
            <a:ext cx="630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Вклад Мелекесского района в развитие Ульяновской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 descr="\\192.168.1.250\distr\Сеть\ФАЙЛООБМЕННИК\305 (Первый заместитель Главы администрации (по развитию человеческого потенциала))\ФОТО к ФИльму\DSC0801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31840" y="3734255"/>
            <a:ext cx="2901887" cy="212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33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390" y="116632"/>
            <a:ext cx="787722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ИСПОЛНЕНИЕ УКАЗОВ ПРЕЗИДЕНТА РФ ОТ 7 МАЯ 2012 ГОДА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589240"/>
            <a:ext cx="3877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Рейтинг исполнения поручений содержащихся в «Майских указах»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образований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Ульяновской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20170130-ris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964" y="1340768"/>
            <a:ext cx="332616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3501008"/>
            <a:ext cx="3155548" cy="2395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583022" y="1412776"/>
            <a:ext cx="38774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2016 году родилось 340 детей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умерших сократилось на 145 человек, коэффициент смертности снижен на 18%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 заработной платы: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педагогических работников общего образования 101,9%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69875" indent="-269875">
              <a:tabLst>
                <a:tab pos="269875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педагогических работников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дошкольного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102,4%</a:t>
            </a:r>
          </a:p>
          <a:p>
            <a:pPr marL="269875" indent="-269875">
              <a:tabLst>
                <a:tab pos="269875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- работников культуры 115,2%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69875" indent="-269875">
              <a:tabLst>
                <a:tab pos="269875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3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390" y="116632"/>
            <a:ext cx="787722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КАЖДОМУ ВЫПУСКНИКУ – РАБОЧУЮ ПРОФЕССИЮ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швеи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351" y="1387785"/>
            <a:ext cx="2646529" cy="191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карвинг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2656639" cy="188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тракторис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807" y="3787313"/>
            <a:ext cx="2754073" cy="199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DSC0140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790858"/>
            <a:ext cx="2831232" cy="208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76056" y="3356992"/>
            <a:ext cx="3243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Курсы кулинарного мастерства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8931" y="5795972"/>
            <a:ext cx="213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Курсы механизации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913" y="3356992"/>
            <a:ext cx="339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Курсы по специальности «швея»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63888" y="6084585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2016/17 учебном году профильным обучением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охвачены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103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учащихся 10-11 классов, что составляет 68.0 %.</a:t>
            </a:r>
          </a:p>
        </p:txBody>
      </p:sp>
    </p:spTree>
    <p:extLst>
      <p:ext uri="{BB962C8B-B14F-4D97-AF65-F5344CB8AC3E}">
        <p14:creationId xmlns:p14="http://schemas.microsoft.com/office/powerpoint/2010/main" val="26571081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25760"/>
            <a:ext cx="96845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ЗАМЕНА ОКОННЫХ БЛОКОВ В ОБЩЕОБРАЗОВАТЕЛЬНЫХ УЧРЕЖДЕНИЯХ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8298" y="4006805"/>
            <a:ext cx="3112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МКОУ «Средняя школа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с.Никольское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-на-Черемшане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7604" y="6444044"/>
            <a:ext cx="354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МКОУ «Средняя школа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с.Тиинск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6347" y="4006805"/>
            <a:ext cx="2573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МКОУ «Средняя школа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р.п.Новая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Майна»</a:t>
            </a:r>
          </a:p>
        </p:txBody>
      </p:sp>
      <p:pic>
        <p:nvPicPr>
          <p:cNvPr id="7170" name="Picture 2" descr="IMG_142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341" y="2083755"/>
            <a:ext cx="2698747" cy="192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P227005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6117" y="2083755"/>
            <a:ext cx="2826283" cy="192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2" name="Picture 3" descr="IMG_20160915_0730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134" y="4806444"/>
            <a:ext cx="3127733" cy="16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6844" y="1342509"/>
            <a:ext cx="7031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решению Губернатора Ульяновской области было дополнительно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выделено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5.3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на  замену оконных блоков в средних школах</a:t>
            </a:r>
          </a:p>
        </p:txBody>
      </p:sp>
    </p:spTree>
    <p:extLst>
      <p:ext uri="{BB962C8B-B14F-4D97-AF65-F5344CB8AC3E}">
        <p14:creationId xmlns:p14="http://schemas.microsoft.com/office/powerpoint/2010/main" val="9036537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25760"/>
            <a:ext cx="96845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НАША СИЛА – ЭТО СПЛАВ КУЛЬТУР И НАЦИОНАЛЬНЫХ ХАРАКТЕРОВ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7159" y="3356992"/>
            <a:ext cx="3271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Народный коллектив ансамбль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чувашской песни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Саванас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4" name="Picture 2" descr="P10501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93" y="1268760"/>
            <a:ext cx="298823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P106086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07674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P1040201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993" y="4005064"/>
            <a:ext cx="298823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P105010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076744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32626" y="3356992"/>
            <a:ext cx="323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Народный коллектив народной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есни «Росинка»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1762" y="6165304"/>
            <a:ext cx="2422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Народный хор русской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п.Новоселки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3466" y="6192073"/>
            <a:ext cx="378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Ансамбль чувашской песни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д.Аврали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63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25760"/>
            <a:ext cx="96845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СПОРТ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08628" y="3140968"/>
            <a:ext cx="36276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Реконструкция спортивно-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оздоровительного комплекса «Текстильщик»</a:t>
            </a:r>
          </a:p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р.п.Мулловка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\\192.168.1.250\distr\Сеть\ФАЙЛООБМЕННИК\509 (Экономический мониторинг, инвестиции и промышленность)\Катиркина\Текстильщик зал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90" y="908720"/>
            <a:ext cx="3024336" cy="22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192.168.1.250\distr\Сеть\ФАЙЛООБМЕННИК\509 (Экономический мониторинг, инвестиции и промышленность)\Катиркина\НИВА ФОК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90" y="3861048"/>
            <a:ext cx="3024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19931" y="6093296"/>
            <a:ext cx="300505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Реконструкция спортивно-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оздоровительного комплекса «Нива»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п. Новоселки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6160" y="1268760"/>
            <a:ext cx="4976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количество занимающихся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спортом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Мелекесском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свыше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11.0 тыс. человек или 34%</a:t>
            </a:r>
          </a:p>
        </p:txBody>
      </p:sp>
      <p:pic>
        <p:nvPicPr>
          <p:cNvPr id="9220" name="Picture 4" descr="M6-wAbGh7A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288" y="2852936"/>
            <a:ext cx="417717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716016" y="5805264"/>
            <a:ext cx="404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Команда МО «Мелекесский район» - победитель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VIII Областных зимних  сельских спортивных игр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373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25760"/>
            <a:ext cx="96845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СТАБИЛЬНОСТЬ И СОГЛАСИЕ – </a:t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ОСНОВНЫЕ ФАКТОРЫ БЛАГОСОСТОЯНИЯ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3528" y="1323345"/>
            <a:ext cx="3592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Праздник,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посвященный женам-мироносицам,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котором Губернатор Ульяновской области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С.И.Морозов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вручил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двум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мелекесским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женщинам знак «За веру и добродетель»</a:t>
            </a:r>
          </a:p>
        </p:txBody>
      </p:sp>
      <p:pic>
        <p:nvPicPr>
          <p:cNvPr id="10242" name="Picture 2" descr="\\192.168.1.250\distr\Сеть\ФАЙЛООБМЕННИК\509 (Экономический мониторинг, инвестиции и промышленность)\ДОКЛАД ГЛАВЫ за 2016\ОКНА ФОТО К ОТЧЕТУ Главы\Монахиня Михаил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675821"/>
            <a:ext cx="3339544" cy="348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\\192.168.1.250\distr\Сеть\ФАЙЛООБМЕННИК\509 (Экономический мониторинг, инвестиции и промышленность)\ДОКЛАД ГЛАВЫ за 2016\ОКНА ФОТО К ОТЧЕТУ Главы\Форум за чистоту русского языка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1772816"/>
            <a:ext cx="4608432" cy="348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723962" y="5445224"/>
            <a:ext cx="3592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районный Форум «За чистоту русского языка»</a:t>
            </a:r>
          </a:p>
        </p:txBody>
      </p:sp>
    </p:spTree>
    <p:extLst>
      <p:ext uri="{BB962C8B-B14F-4D97-AF65-F5344CB8AC3E}">
        <p14:creationId xmlns:p14="http://schemas.microsoft.com/office/powerpoint/2010/main" val="28738997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25760"/>
            <a:ext cx="96845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СТАБИЛЬНОСТЬ И СОГЛАСИЕ – </a:t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ОСНОВНЫЕ ФАКТОРЫ БЛАГОСОСТОЯНИЯ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39552" y="4941168"/>
            <a:ext cx="359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Слет сельской молодежи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«Кто, если не мы!»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\\192.168.1.250\distr\Сеть\ФАЙЛООБМЕННИК\509 (Экономический мониторинг, инвестиции и промышленность)\ДОКЛАД ГЛАВЫ за 2016\ОКНА ФОТО К ОТЧЕТУ Главы\Слет сельской молодеж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411" y="1844824"/>
            <a:ext cx="4280630" cy="285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Документы\фото и видео\5 женский форум\IMG_14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6620" y="3414389"/>
            <a:ext cx="4124358" cy="275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32572" y="2780928"/>
            <a:ext cx="359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енский форум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50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125760"/>
            <a:ext cx="968456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СТАБИЛЬНОСТЬ И СОГЛАСИЕ – </a:t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ОСНОВНЫЕ ФАКТОРЫ БЛАГОСОСТОЯНИЯ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23528" y="1628800"/>
            <a:ext cx="388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Открытие мемориальной доски бывшему директору школы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Филипповка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Сахабу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Абдрахмановичу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Насырову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7978" y="5013176"/>
            <a:ext cx="3592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Открытие Медресе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Аллагулово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\\192.168.1.250\distr\Сеть\ФАЙЛООБМЕННИК\509 (Экономический мониторинг, инвестиции и промышленность)\ДОКЛАД ГЛАВЫ за 2016\ОКНА ФОТО К ОТЧЕТУ Главы\медресе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39828" y="2018804"/>
            <a:ext cx="4185695" cy="280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\\192.168.1.250\distr\Сеть\ФАЙЛООБМЕННИК\509 (Экономический мониторинг, инвестиции и промышленность)\ДОКЛАД ГЛАВЫ за 2016\ОКНА ФОТО К ОТЧЕТУ Главы\открытие Доски Насырову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90706"/>
            <a:ext cx="3944765" cy="295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3513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3766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БАЗОВЫЕ ПРИНЦИПЫ:</a:t>
            </a:r>
            <a:b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2132856"/>
            <a:ext cx="64008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создание условий для экономического роста в различных сферах деятельности</a:t>
            </a: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повышение  качества и уровня жизни населения и качества предоставления  услуг социальной инфраструктуры</a:t>
            </a:r>
          </a:p>
          <a:p>
            <a:pPr marL="4572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сохранение  социально-политической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стабильности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572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9776"/>
            <a:ext cx="9684568" cy="7109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ТЕМАТИКА ВОПРОСОВ ОБРАЩЕНИЙ ГРАЖДАН ЗА 2016 ГОД</a:t>
            </a:r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831301"/>
              </p:ext>
            </p:extLst>
          </p:nvPr>
        </p:nvGraphicFramePr>
        <p:xfrm>
          <a:off x="395536" y="1700808"/>
          <a:ext cx="8352928" cy="387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9572" y="571341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2016 года поступило 389 обращений от жителей района, по сравнению с 2015 годом количество обращений увеличилось на 5.7%.</a:t>
            </a:r>
          </a:p>
        </p:txBody>
      </p:sp>
    </p:spTree>
    <p:extLst>
      <p:ext uri="{BB962C8B-B14F-4D97-AF65-F5344CB8AC3E}">
        <p14:creationId xmlns:p14="http://schemas.microsoft.com/office/powerpoint/2010/main" val="12776031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9776"/>
            <a:ext cx="9684568" cy="7109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РЕМОНТ ДОРОГ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08360" y="5805264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 отчетном году, ремонтные работы были выполнены на 23 автомобильных дорогах местного значения. Выполнен ремонт дорожного полотна общей площадью 40.2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тыс.кв.м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., сметная стоимость работ составила 18,9 млн. руб. </a:t>
            </a:r>
          </a:p>
        </p:txBody>
      </p:sp>
      <p:pic>
        <p:nvPicPr>
          <p:cNvPr id="13314" name="Picture 2" descr="Новый рисунок (121)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3998" y="1365400"/>
            <a:ext cx="3489970" cy="1986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:\Users\Владимир\Pictures\Фото работа\Дороги\image-21-11-16-11-24-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998" y="3447440"/>
            <a:ext cx="3486200" cy="225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:\Users\Владимир\Pictures\Фото работа\Дороги\IMG_20161028_1011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3168" y="3439552"/>
            <a:ext cx="3755231" cy="2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\\192.168.1.250\distr\Сеть\ФАЙЛООБМЕННИК\305 (Первый заместитель Главы администрации (по развитию человеческого потенциала))\ФОТО к ФИльму\дороги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3168" y="1340680"/>
            <a:ext cx="3750048" cy="201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321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9776"/>
            <a:ext cx="9684568" cy="7109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МОДЕРНИЗАЦИЯ «УБЫТОЧНЫХ» ТЕПЛОИСТОЧНИКОВ. ГАЗИФИКАЦИЯ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7504" y="5085184"/>
            <a:ext cx="4013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роведена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модернизация  котельной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совхозной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Мулловка, установлено 6   новых газовых котлов, бюджетные обязательства района составили  всего 2.5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 descr="PHOTO_20170220_1207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86908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\\192.168.1.250\distr\Сеть\ФАЙЛООБМЕННИК\413 (Программист)\НА САЙТ\Отдел по инвестициям и развитию промышленности и предпринимательства\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5393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04048" y="1628800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настоящее время в рамках программы «Газпрома» ведется строительство  межпоселкового газопровода высокого давления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с.Тиинск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с.Лесная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Васильевка-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с.Лесная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Хмелевка-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с.Тинарка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5365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629816"/>
            <a:ext cx="9684568" cy="7109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МЕСТНЫЕ ИНИЦИАТИВЫ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1636" y="5158933"/>
            <a:ext cx="390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СДК с. Слобода-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Выходцево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Тиинского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Picture 2" descr="148094035699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2828" y="1844824"/>
            <a:ext cx="3860113" cy="280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image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844824"/>
            <a:ext cx="3816424" cy="283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16016" y="4869160"/>
            <a:ext cx="4052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Ремонт мемориального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комплекса участникам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Великой Отечественной Войны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р.п.Мулловка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95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9684568" cy="71095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ЗАДАЧИ НА 2017 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7544" y="980728"/>
            <a:ext cx="828092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налогового потенциала не менее чем на 5%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27.2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к факту 2016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финансовой и административной ответственности за неэффективное использование средств,  для каждого чиновника на муниципальном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инвестиций не ниже уровня 2016 года 600 млн. руб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Модернизация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тепло- энергетического комплекса и газификации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задолженности   населения района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ресурсоснабжающих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организаций за потребленные ресурсы, обеспечить собираемость коммунальных платежей не ниже 95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%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Улучшение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качества и доступности предоставляемых услуг, применяя проектный подход и четко определяя тот результат, который мы получаем при расходовании каждого рубля бюджетных средств.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06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СОЦИАЛЬНО  - ЭКОНОМИЧЕСКОЕ  РАЗВИТИЕ 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«МЕЛЕКЕССКИЙ РАЙОН» </a:t>
            </a:r>
            <a: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2016 ГОДУ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73211"/>
              </p:ext>
            </p:extLst>
          </p:nvPr>
        </p:nvGraphicFramePr>
        <p:xfrm>
          <a:off x="107504" y="1772816"/>
          <a:ext cx="4316058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200798"/>
              </p:ext>
            </p:extLst>
          </p:nvPr>
        </p:nvGraphicFramePr>
        <p:xfrm>
          <a:off x="2184765" y="4214519"/>
          <a:ext cx="466367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7584" y="1609636"/>
            <a:ext cx="3129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Создание  новых  рабочих  мест  по 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МО  "Мелекесский  район", ед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5206039"/>
              </p:ext>
            </p:extLst>
          </p:nvPr>
        </p:nvGraphicFramePr>
        <p:xfrm>
          <a:off x="4572000" y="2185700"/>
          <a:ext cx="4268377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932040" y="1639814"/>
            <a:ext cx="3873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Среднемесячная  заработная плата  по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крупным 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средним организациям,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0631477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766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effectLst/>
                <a:latin typeface="Times New Roman" pitchFamily="18" charset="0"/>
                <a:cs typeface="Times New Roman" pitchFamily="18" charset="0"/>
              </a:rPr>
              <a:t>ИНВЕСТИЦИОННАЯ ПОЛИТИКА – ОТКРЫТЫЙ ДИАЛОГ С БИЗНЕСОМ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612141"/>
              </p:ext>
            </p:extLst>
          </p:nvPr>
        </p:nvGraphicFramePr>
        <p:xfrm>
          <a:off x="-468560" y="2276872"/>
          <a:ext cx="59766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5220072" y="2348880"/>
            <a:ext cx="3736504" cy="333070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Рост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объема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инвестиций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душу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103,1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уровню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прошлого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года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В 5-ке лидеров в рейтинге по  методике «Тайный Инвестор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Второе  место  в рейтинге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динамике развития по оценке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регулирующего воздействия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771096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БРЕНДЫ МЕЛЕКЕССКОГО РАЙОНА «СВОЕ РОДНОЕ»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ДИНАР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227205"/>
            <a:ext cx="3305249" cy="190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Новый рисунок (59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4038" y="2227205"/>
            <a:ext cx="3341389" cy="190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20150611_1053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059" y="4797152"/>
            <a:ext cx="331236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Новый рисунок (123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756" y="4797152"/>
            <a:ext cx="322318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0459" y="1773332"/>
            <a:ext cx="3683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Хмелевское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с. Лесная Хмелевка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1773332"/>
            <a:ext cx="4309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ООО «Мелекесский источник»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с.Бригадировка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0025" y="4289246"/>
            <a:ext cx="2528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ООО «РИЗ»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Мулловка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5141" y="4298096"/>
            <a:ext cx="432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РостАгро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с. Никольское-на-Черемшане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98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БРЕНДЫ МЕЛЕКЕССКОГО РАЙОНА «СВОЕ РОДНОЕ»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abE2udq00Y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733370"/>
            <a:ext cx="3365494" cy="179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КФХ КИРИЛЛОВ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345638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7" name="Picture 3" descr="IMG_20160427_16254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65" y="2232197"/>
            <a:ext cx="3365494" cy="19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00056" y="1772816"/>
            <a:ext cx="3283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«Рыбный край» 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Тиинск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1775014"/>
            <a:ext cx="384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ЗАО «Хлебороб-1»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Новая Майна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7854" y="4293096"/>
            <a:ext cx="2828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КФХ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Брюхова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д.Куликовка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4283804"/>
            <a:ext cx="344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КФХ «Актера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Новая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\\192.168.1.250\distr\Сеть\ФАЙЛООБМЕННИК\305 (Первый заместитель Главы администрации (по развитию человеческого потенциала))\ФОТО к ФИльму\ЗАО Хлебороб-1\IMG_25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5503" y="2232196"/>
            <a:ext cx="3466937" cy="19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9200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766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КАЖДЫЙ В ОТВЕТЕ ЗА ТО, ЧТО ПРОИСХОДИТ НА ПЛАНЕТЕ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НАКАЗ ЭКОЛОГ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799"/>
            <a:ext cx="3888432" cy="4978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IMG_046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365" y="4397379"/>
            <a:ext cx="3474051" cy="234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G_046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489970" cy="20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55976" y="3620016"/>
            <a:ext cx="4416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цеха по переработке барды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 ООО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Гипократ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р.п.Мулловка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7471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376607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ГОД ПРЕДПРИНИМАТЕЛЬСТВА</a:t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В МЕЛЕКЕССКОМ РАЙОНЕ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192.168.1.250\distr\Сеть\ФАЙЛООБМЕННИК\413 (Программист)\НА САЙТ\Отдел по инвестициям и развитию промышленности и предпринимательства\Scan_20170301_1055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340768"/>
            <a:ext cx="3816424" cy="5298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92.168.1.250\distr\Сеть\ФАЙЛООБМЕННИК\413 (Программист)\НА САЙТ\Отдел по инвестициям и развитию промышленности и предпринимательства\ООО РЕЗЕРВ МТ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104321" cy="15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192.168.1.250\distr\Сеть\ФАЙЛООБМЕННИК\413 (Программист)\НА САЙТ\Отдел по инвестициям и развитию промышленности и предпринимательства\ООО ПАТРИОТ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212" y="3140968"/>
            <a:ext cx="2128109" cy="132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76256" y="1772816"/>
            <a:ext cx="2039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«Резерв-МТ»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Мулловка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48264" y="3430741"/>
            <a:ext cx="1908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«Патриот»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Новая Майна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\\192.168.1.250\distr\Сеть\ФАЙЛООБМЕННИК\305 (Первый заместитель Главы администрации (по развитию человеческого потенциала))\ФОТО к ФИльму\Фарткам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48211" y="4725144"/>
            <a:ext cx="2128109" cy="170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942011" y="5229200"/>
            <a:ext cx="1908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ООО «Форткам»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Новая Майна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761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57808"/>
            <a:ext cx="737660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ЖИЛИЩНОЕ СТРОИТЕЛЬСТВО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viber image вруч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99" y="3905861"/>
            <a:ext cx="3672408" cy="230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viber image вруч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598118" cy="203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02181"/>
              </p:ext>
            </p:extLst>
          </p:nvPr>
        </p:nvGraphicFramePr>
        <p:xfrm>
          <a:off x="3275856" y="1568212"/>
          <a:ext cx="6840760" cy="286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0032" y="4736207"/>
            <a:ext cx="3443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период с 2014-2016 г. введено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жилых домов общей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площадью 72,2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тыс.кв.м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164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197</TotalTime>
  <Words>638</Words>
  <Application>Microsoft Office PowerPoint</Application>
  <PresentationFormat>Экран (4:3)</PresentationFormat>
  <Paragraphs>113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ДОКЛАД ГЛАВЫ АДМИНИСТРАЦИИ  МУНИЦИПАЛЬНОГО ОБРАЗОВАНИЯ  «МЕЛЕКЕССКИЙ РАЙОН»  И.Н. МУХУТДИНОВА  ПО ИТОГАМ 2016 ГОДА</vt:lpstr>
      <vt:lpstr>БАЗОВЫЕ ПРИНЦИПЫ: </vt:lpstr>
      <vt:lpstr>СОЦИАЛЬНО  - ЭКОНОМИЧЕСКОЕ  РАЗВИТИЕ  МО «МЕЛЕКЕССКИЙ РАЙОН»  В 2016 ГОДУ</vt:lpstr>
      <vt:lpstr>ИНВЕСТИЦИОННАЯ ПОЛИТИКА – ОТКРЫТЫЙ ДИАЛОГ С БИЗНЕСОМ</vt:lpstr>
      <vt:lpstr>БРЕНДЫ МЕЛЕКЕССКОГО РАЙОНА «СВОЕ РОДНОЕ»</vt:lpstr>
      <vt:lpstr>БРЕНДЫ МЕЛЕКЕССКОГО РАЙОНА «СВОЕ РОДНОЕ»</vt:lpstr>
      <vt:lpstr>КАЖДЫЙ В ОТВЕТЕ ЗА ТО, ЧТО ПРОИСХОДИТ НА ПЛАНЕТЕ</vt:lpstr>
      <vt:lpstr>ГОД ПРЕДПРИНИМАТЕЛЬСТВА В МЕЛЕКЕССКОМ РАЙОНЕ</vt:lpstr>
      <vt:lpstr>ЖИЛИЩНОЕ СТРОИТЕЛЬСТВО</vt:lpstr>
      <vt:lpstr>БЛАГОУСТРОЙСТВО</vt:lpstr>
      <vt:lpstr>СЕЛЬСКОЕ ХОЗЯЙСТВО МЕЛЕКЕССКОГО РАЙОНА</vt:lpstr>
      <vt:lpstr>ИСПОЛНЕНИЕ УКАЗОВ ПРЕЗИДЕНТА РФ ОТ 7 МАЯ 2012 ГОДА</vt:lpstr>
      <vt:lpstr>КАЖДОМУ ВЫПУСКНИКУ – РАБОЧУЮ ПРОФЕССИЮ</vt:lpstr>
      <vt:lpstr>ЗАМЕНА ОКОННЫХ БЛОКОВ В ОБЩЕОБРАЗОВАТЕЛЬНЫХ УЧРЕЖДЕНИЯХ</vt:lpstr>
      <vt:lpstr>НАША СИЛА – ЭТО СПЛАВ КУЛЬТУР И НАЦИОНАЛЬНЫХ ХАРАКТЕРОВ</vt:lpstr>
      <vt:lpstr>СПОРТ</vt:lpstr>
      <vt:lpstr>СТАБИЛЬНОСТЬ И СОГЛАСИЕ –  ОСНОВНЫЕ ФАКТОРЫ БЛАГОСОСТОЯНИЯ</vt:lpstr>
      <vt:lpstr>СТАБИЛЬНОСТЬ И СОГЛАСИЕ –  ОСНОВНЫЕ ФАКТОРЫ БЛАГОСОСТОЯНИЯ</vt:lpstr>
      <vt:lpstr>СТАБИЛЬНОСТЬ И СОГЛАСИЕ –  ОСНОВНЫЕ ФАКТОРЫ БЛАГОСОСТОЯНИЯ</vt:lpstr>
      <vt:lpstr>ТЕМАТИКА ВОПРОСОВ ОБРАЩЕНИЙ ГРАЖДАН ЗА 2016 ГОД </vt:lpstr>
      <vt:lpstr>РЕМОНТ ДОРОГ</vt:lpstr>
      <vt:lpstr>МОДЕРНИЗАЦИЯ «УБЫТОЧНЫХ» ТЕПЛОИСТОЧНИКОВ. ГАЗИФИКАЦИЯ</vt:lpstr>
      <vt:lpstr>МЕСТНЫЕ ИНИЦИАТИВЫ</vt:lpstr>
      <vt:lpstr>ЗАДАЧИ НА 2017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ГЛАВЫ АДМИНИСТРАЦИИ  МУНИЦИПАЛЬНОГО ОБРАЗОВАНИЯ  «МЕЛЕКЕССКИЙ РАЙОН»  И.Н. МУХУТДИНОВА  ПО ИТОГАМ 2016 ГОДА</dc:title>
  <dc:creator>Admin</dc:creator>
  <cp:lastModifiedBy>Равиль</cp:lastModifiedBy>
  <cp:revision>20</cp:revision>
  <dcterms:created xsi:type="dcterms:W3CDTF">2017-03-01T07:01:21Z</dcterms:created>
  <dcterms:modified xsi:type="dcterms:W3CDTF">2017-03-29T10:09:35Z</dcterms:modified>
</cp:coreProperties>
</file>